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71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3" d="100"/>
          <a:sy n="33" d="100"/>
        </p:scale>
        <p:origin x="-2436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B01AD-B827-497F-BD3A-B2245C9A2AD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C2F71-8806-4EFA-B9F3-8DD5521A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User\Desktop\1803\&#1061;&#1072;&#1085;&#1072;&#1092;&#1077;&#1077;&#1074;&#1072;\&#1074;&#1080;&#1076;&#1077;&#1086;%20&#1090;&#1086;&#1095;&#1082;&#1072;%20&#1088;&#1086;&#1089;&#1090;&#1072;.MOV" TargetMode="Externa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214422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Цифровая лаборатория в области </a:t>
            </a:r>
            <a:r>
              <a:rPr lang="ru-RU" sz="2800" b="1" dirty="0" err="1" smtClean="0"/>
              <a:t>нейротехнологии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571744"/>
            <a:ext cx="6400800" cy="17526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Использование прикладной электрофизиологии на уроках биологии и внеурочной деятельности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 flipH="1">
            <a:off x="4000496" y="4786322"/>
            <a:ext cx="492922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Ханафеева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Роза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Махмутовна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учитель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биологии высшей квалификационной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категории МБОУ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«Лицея № 2 им.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К. А. Валиева г.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Мамадыш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728" y="1571612"/>
            <a:ext cx="6500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2400" b="1" dirty="0" smtClean="0"/>
              <a:t>Активность мозга и электроэнцефалография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3116"/>
            <a:ext cx="3429024" cy="4291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2143116"/>
            <a:ext cx="449537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071670" y="1571612"/>
            <a:ext cx="5643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2800" b="1" dirty="0" smtClean="0"/>
              <a:t>КГР и эмоциональное напряжение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500306"/>
            <a:ext cx="4085483" cy="285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500306"/>
            <a:ext cx="422116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14546" y="1428736"/>
            <a:ext cx="60662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2800" b="1" dirty="0" smtClean="0"/>
              <a:t>Дыхание и движение грудной клетки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00306"/>
            <a:ext cx="4500594" cy="3227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214554"/>
            <a:ext cx="3071834" cy="407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7158" y="2000240"/>
            <a:ext cx="82153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Данный учебно-методический комплекс (УМК) помогает решить целый ряд задач образовательного стандарта: придание личностного смысла процессу обучения, формирование регулятивных, познавательных и коммуникативных универсальных учебных действий в процессе изучения биологии и информационной технологии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D:\Scan_20220212_075704_003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0" y="3357562"/>
            <a:ext cx="2292494" cy="3240000"/>
          </a:xfrm>
          <a:prstGeom prst="rect">
            <a:avLst/>
          </a:prstGeom>
          <a:noFill/>
        </p:spPr>
      </p:pic>
      <p:pic>
        <p:nvPicPr>
          <p:cNvPr id="1028" name="Picture 4" descr="D:\Scan_20220212_075704_005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5429256" y="1928802"/>
            <a:ext cx="2292494" cy="3240000"/>
          </a:xfrm>
          <a:prstGeom prst="rect">
            <a:avLst/>
          </a:prstGeom>
          <a:noFill/>
        </p:spPr>
      </p:pic>
      <p:pic>
        <p:nvPicPr>
          <p:cNvPr id="1029" name="Picture 5" descr="D:\Scan_20220212_075704.jp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>
            <a:off x="1643042" y="2071678"/>
            <a:ext cx="2292494" cy="3240000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lum bright="-20000"/>
          </a:blip>
          <a:srcRect/>
          <a:stretch>
            <a:fillRect/>
          </a:stretch>
        </p:blipFill>
        <p:spPr bwMode="auto">
          <a:xfrm>
            <a:off x="3500430" y="1142984"/>
            <a:ext cx="2292494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Scan_20220212_075704_004.jpg"/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6851506" y="3618000"/>
            <a:ext cx="2292494" cy="32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3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видео точка роста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42976" y="1285860"/>
            <a:ext cx="6858048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71604" y="2285992"/>
            <a:ext cx="6250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C:\Users\User\Downloads\16471058437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786322"/>
            <a:ext cx="3905250" cy="1762125"/>
          </a:xfrm>
          <a:prstGeom prst="rect">
            <a:avLst/>
          </a:prstGeom>
          <a:noFill/>
        </p:spPr>
      </p:pic>
      <p:pic>
        <p:nvPicPr>
          <p:cNvPr id="14340" name="Picture 4" descr="C:\Users\User\Downloads\1647105843716.jpg"/>
          <p:cNvPicPr>
            <a:picLocks noChangeAspect="1" noChangeArrowheads="1"/>
          </p:cNvPicPr>
          <p:nvPr/>
        </p:nvPicPr>
        <p:blipFill>
          <a:blip r:embed="rId4"/>
          <a:srcRect l="3659" t="4054" r="17682"/>
          <a:stretch>
            <a:fillRect/>
          </a:stretch>
        </p:blipFill>
        <p:spPr bwMode="auto">
          <a:xfrm>
            <a:off x="5357818" y="214290"/>
            <a:ext cx="3071834" cy="1690687"/>
          </a:xfrm>
          <a:prstGeom prst="rect">
            <a:avLst/>
          </a:prstGeom>
          <a:noFill/>
        </p:spPr>
      </p:pic>
      <p:pic>
        <p:nvPicPr>
          <p:cNvPr id="14341" name="Picture 5" descr="C:\Users\User\Downloads\16471058437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857760"/>
            <a:ext cx="3917328" cy="176212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85720" y="2143116"/>
            <a:ext cx="85725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chemeClr val="accent6">
                    <a:lumMod val="75000"/>
                  </a:schemeClr>
                </a:solidFill>
              </a:rPr>
              <a:t>Особенности набора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 позволяет </a:t>
            </a:r>
            <a:r>
              <a:rPr lang="ru-RU" sz="2000" b="1" dirty="0"/>
              <a:t>регистрировать </a:t>
            </a:r>
            <a:r>
              <a:rPr lang="ru-RU" sz="2000" b="1" dirty="0" err="1"/>
              <a:t>биосигналы</a:t>
            </a:r>
            <a:r>
              <a:rPr lang="ru-RU" sz="2000" b="1" dirty="0"/>
              <a:t> человека: электрическая активность мозга (ЭЭГ), </a:t>
            </a:r>
            <a:r>
              <a:rPr lang="ru-RU" sz="2000" b="1" dirty="0" smtClean="0"/>
              <a:t>электрическая </a:t>
            </a:r>
            <a:r>
              <a:rPr lang="ru-RU" sz="2000" b="1" dirty="0"/>
              <a:t>активность мышц (ЭМГ), пульс (ФПГ), кожно-гальваническая реакция (КГР), </a:t>
            </a:r>
            <a:r>
              <a:rPr lang="ru-RU" sz="2000" b="1" dirty="0" smtClean="0"/>
              <a:t>электрокардиограмма </a:t>
            </a:r>
            <a:r>
              <a:rPr lang="ru-RU" sz="2000" b="1" dirty="0"/>
              <a:t>(ЭКГ), дыхание, артериальное давление;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 наличие </a:t>
            </a:r>
            <a:r>
              <a:rPr lang="ru-RU" sz="2000" b="1" dirty="0"/>
              <a:t>специального модуля «</a:t>
            </a:r>
            <a:r>
              <a:rPr lang="ru-RU" sz="2000" b="1" dirty="0" err="1"/>
              <a:t>Button</a:t>
            </a:r>
            <a:r>
              <a:rPr lang="ru-RU" sz="2000" b="1" dirty="0"/>
              <a:t>» для разметки данных;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 визуализация и широкий спектр параметров для встроенного анализа.</a:t>
            </a:r>
            <a:endParaRPr lang="ru-RU" sz="2000" b="1" dirty="0"/>
          </a:p>
          <a:p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14348" y="1857364"/>
            <a:ext cx="80010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err="1" smtClean="0"/>
              <a:t>Нейротехнологии</a:t>
            </a:r>
            <a:r>
              <a:rPr lang="ru-RU" sz="2800" b="1" dirty="0"/>
              <a:t> </a:t>
            </a:r>
            <a:r>
              <a:rPr lang="ru-RU" sz="2800" b="1" dirty="0" smtClean="0"/>
              <a:t>– это активно развивающаяся область на стыке инженерных наук, биофизики и физиологии человека. Это направление стирает границы между человеческим мозгом и техническими системами, и создаёт инженерные решения на грани научной фантастики : «чтении мыслей» на расстоянии и управлением роботом с помощью сокращений мышц, </a:t>
            </a:r>
            <a:r>
              <a:rPr lang="ru-RU" sz="2800" b="1" dirty="0" err="1" smtClean="0"/>
              <a:t>распознование</a:t>
            </a:r>
            <a:r>
              <a:rPr lang="ru-RU" sz="2800" b="1" dirty="0" smtClean="0"/>
              <a:t> состояний головного мозга  и эмоций , контроль  за ритмом собственного сердца.</a:t>
            </a:r>
            <a:endParaRPr lang="ru-R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58" y="2000240"/>
            <a:ext cx="84296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Современный учебно-лабораторный комплекс для </a:t>
            </a:r>
            <a:r>
              <a:rPr lang="ru-RU" sz="2400" b="1" dirty="0" err="1"/>
              <a:t>естественно-научного</a:t>
            </a:r>
            <a:r>
              <a:rPr lang="ru-RU" sz="2400" b="1" dirty="0"/>
              <a:t> направления предназначен для проведения лабораторных и демонстрационных работ на уроке биологии и физики в 8-11 классах, для учебно-исследовательской и проектной деятельности в рамках дополнительного образования, для организации элективных курсов </a:t>
            </a:r>
            <a:r>
              <a:rPr lang="ru-RU" sz="2400" b="1" dirty="0" smtClean="0"/>
              <a:t>и подготовки одарённых детей   к региональной и всероссийской  олимпиаде школьников по биологии Комплекс </a:t>
            </a:r>
            <a:r>
              <a:rPr lang="ru-RU" sz="2400" b="1" dirty="0"/>
              <a:t>позволяет проводить наглядные демонстрационные работы по физиологии человека.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14348" y="2413338"/>
            <a:ext cx="80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a typeface="Times New Roman"/>
                <a:cs typeface="Times New Roman"/>
              </a:rPr>
              <a:t>Данная лаборатория придаёт процессу обучения интерактивный характер, объединить изучаемый материал с решением практических задач и в результате мотивировать обучающихся, позволяет существенно повысить эффективность образовательного процесса. 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43042" y="1571612"/>
            <a:ext cx="5715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Практические работы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571742"/>
            <a:ext cx="8001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Активность мышц и электромиография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/>
              <a:t>Сердце и электрокардиография</a:t>
            </a:r>
            <a:r>
              <a:rPr lang="ru-RU" sz="2400" b="1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/>
              <a:t>Пульсовые колебания и </a:t>
            </a:r>
            <a:r>
              <a:rPr lang="ru-RU" sz="2400" b="1" dirty="0" err="1" smtClean="0"/>
              <a:t>фотоплетизмография</a:t>
            </a:r>
            <a:endParaRPr lang="ru-RU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2400" b="1" dirty="0"/>
              <a:t>Активность мозга и </a:t>
            </a:r>
            <a:r>
              <a:rPr lang="ru-RU" sz="2400" b="1" dirty="0" smtClean="0"/>
              <a:t>электроэнцефалография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/>
              <a:t>КГР и эмоциональное </a:t>
            </a:r>
            <a:r>
              <a:rPr lang="ru-RU" sz="2400" b="1" dirty="0" smtClean="0"/>
              <a:t>напряжение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/>
              <a:t>Дыхание и движение грудной </a:t>
            </a:r>
            <a:r>
              <a:rPr lang="ru-RU" sz="2400" b="1" dirty="0" smtClean="0"/>
              <a:t>клетки</a:t>
            </a:r>
          </a:p>
          <a:p>
            <a:pPr marL="342900" indent="-342900">
              <a:buFont typeface="+mj-lt"/>
              <a:buAutoNum type="arabicPeriod"/>
            </a:pPr>
            <a:endParaRPr lang="ru-RU" b="1" dirty="0" smtClean="0"/>
          </a:p>
          <a:p>
            <a:pPr marL="342900" indent="-342900">
              <a:buFont typeface="+mj-lt"/>
              <a:buAutoNum type="arabicPeriod"/>
            </a:pP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28794" y="1571612"/>
            <a:ext cx="54933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2400" b="1" dirty="0" smtClean="0"/>
              <a:t>Активность мышц и электромиография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 l="22511" t="11719" r="21485" b="6250"/>
          <a:stretch>
            <a:fillRect/>
          </a:stretch>
        </p:blipFill>
        <p:spPr bwMode="auto">
          <a:xfrm>
            <a:off x="214282" y="2285992"/>
            <a:ext cx="5026173" cy="4139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 l="35176" t="15820" r="31332" b="11914"/>
          <a:stretch>
            <a:fillRect/>
          </a:stretch>
        </p:blipFill>
        <p:spPr bwMode="auto">
          <a:xfrm>
            <a:off x="5429256" y="2285992"/>
            <a:ext cx="3474377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00298" y="1428736"/>
            <a:ext cx="5258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Сердце и электрокардиография </a:t>
            </a:r>
            <a:endParaRPr lang="ru-RU" sz="28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428868"/>
            <a:ext cx="413389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2357430"/>
            <a:ext cx="3500462" cy="3616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4c2022b834a0edd909c618f1be96fe2.jpg"/>
          <p:cNvPicPr>
            <a:picLocks noChangeAspect="1" noChangeArrowheads="1"/>
          </p:cNvPicPr>
          <p:nvPr/>
        </p:nvPicPr>
        <p:blipFill>
          <a:blip r:embed="rId2" cstate="print"/>
          <a:srcRect t="9427" b="43436"/>
          <a:stretch>
            <a:fillRect/>
          </a:stretch>
        </p:blipFill>
        <p:spPr bwMode="auto">
          <a:xfrm>
            <a:off x="0" y="0"/>
            <a:ext cx="44656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1571612"/>
            <a:ext cx="7286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Пульсовые колебания и </a:t>
            </a:r>
            <a:r>
              <a:rPr lang="ru-RU" sz="2400" b="1" dirty="0" err="1" smtClean="0"/>
              <a:t>фотоплетизмография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3116"/>
            <a:ext cx="417354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3" y="2143116"/>
            <a:ext cx="4357719" cy="405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340</Words>
  <Application>Microsoft Office PowerPoint</Application>
  <PresentationFormat>Экран (4:3)</PresentationFormat>
  <Paragraphs>29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Цифровая лаборатория в области нейротехнологии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лаборатория по нейротехнологии</dc:title>
  <dc:creator>User</dc:creator>
  <cp:lastModifiedBy>User</cp:lastModifiedBy>
  <cp:revision>25</cp:revision>
  <dcterms:created xsi:type="dcterms:W3CDTF">2022-03-12T17:06:33Z</dcterms:created>
  <dcterms:modified xsi:type="dcterms:W3CDTF">2022-03-18T09:58:25Z</dcterms:modified>
</cp:coreProperties>
</file>